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39" r:id="rId2"/>
    <p:sldId id="345" r:id="rId3"/>
    <p:sldId id="346" r:id="rId4"/>
    <p:sldId id="347" r:id="rId5"/>
    <p:sldId id="348" r:id="rId6"/>
    <p:sldId id="349" r:id="rId7"/>
    <p:sldId id="352" r:id="rId8"/>
    <p:sldId id="351" r:id="rId9"/>
    <p:sldId id="358" r:id="rId10"/>
    <p:sldId id="357" r:id="rId11"/>
    <p:sldId id="359" r:id="rId12"/>
    <p:sldId id="361" r:id="rId13"/>
    <p:sldId id="362" r:id="rId14"/>
    <p:sldId id="364" r:id="rId15"/>
    <p:sldId id="372" r:id="rId16"/>
    <p:sldId id="260" r:id="rId17"/>
    <p:sldId id="383" r:id="rId18"/>
    <p:sldId id="264" r:id="rId19"/>
    <p:sldId id="368" r:id="rId20"/>
    <p:sldId id="366" r:id="rId21"/>
    <p:sldId id="374" r:id="rId22"/>
    <p:sldId id="375" r:id="rId23"/>
    <p:sldId id="376" r:id="rId24"/>
    <p:sldId id="377" r:id="rId25"/>
    <p:sldId id="378" r:id="rId26"/>
    <p:sldId id="379" r:id="rId27"/>
    <p:sldId id="380" r:id="rId28"/>
    <p:sldId id="381" r:id="rId29"/>
    <p:sldId id="382" r:id="rId30"/>
    <p:sldId id="327" r:id="rId31"/>
    <p:sldId id="266" r:id="rId32"/>
    <p:sldId id="267" r:id="rId33"/>
    <p:sldId id="312" r:id="rId34"/>
    <p:sldId id="304" r:id="rId35"/>
    <p:sldId id="306" r:id="rId36"/>
    <p:sldId id="309" r:id="rId37"/>
    <p:sldId id="270" r:id="rId38"/>
    <p:sldId id="272" r:id="rId39"/>
    <p:sldId id="340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09" autoAdjust="0"/>
    <p:restoredTop sz="94660"/>
  </p:normalViewPr>
  <p:slideViewPr>
    <p:cSldViewPr>
      <p:cViewPr varScale="1">
        <p:scale>
          <a:sx n="74" d="100"/>
          <a:sy n="74" d="100"/>
        </p:scale>
        <p:origin x="133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719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407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48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307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42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816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407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199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677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406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53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824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Рисунок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27584" y="1196752"/>
            <a:ext cx="7704857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СХОД ГРАЖДАН </a:t>
            </a:r>
            <a:r>
              <a:rPr lang="ru-RU" sz="4400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НИЖНЕШИТЦИНСКОГО </a:t>
            </a:r>
            <a:r>
              <a:rPr lang="ru-RU" sz="4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СЕЛЬСКОГО ПОСЕЛЕНИЯ САБИНСКОГО МУНИЦИПАЛЬНОГО </a:t>
            </a:r>
            <a:r>
              <a:rPr lang="ru-RU" sz="4400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РАЙОН</a:t>
            </a:r>
            <a:r>
              <a:rPr lang="ru-RU" sz="60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6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051050" y="5661025"/>
            <a:ext cx="5473700" cy="6477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dirty="0" smtClean="0"/>
              <a:t>28 января </a:t>
            </a:r>
            <a:r>
              <a:rPr lang="ru-RU" dirty="0"/>
              <a:t>2014 года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Таблица №5</a:t>
            </a:r>
            <a:endParaRPr lang="ru-RU" sz="2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5558142"/>
              </p:ext>
            </p:extLst>
          </p:nvPr>
        </p:nvGraphicFramePr>
        <p:xfrm>
          <a:off x="1475656" y="1196752"/>
          <a:ext cx="6191250" cy="33177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8745"/>
                <a:gridCol w="1280795"/>
                <a:gridCol w="1169670"/>
                <a:gridCol w="1082040"/>
              </a:tblGrid>
              <a:tr h="8640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Показатели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2012 год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2013 год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отклонение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Кол –во воспитанников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13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16 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 +3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Кол- во детодней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3376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4084 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+708 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Кол –во воспитателей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1 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Бюджет 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1161456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1572000 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+410544 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Внебюджетные доходы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126917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191000 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+64083 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Кружки 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2(ан.театр)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3(анг. яз, театр, ПДД 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+1 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Кол-во учеников, занимающихся в системе дополнительного образования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 11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7 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-4 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403648" y="198884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20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E:\DCIM\100PHOTO\SAM_50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3" y="0"/>
            <a:ext cx="5244075" cy="39330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DCIM\100PHOTO\SAM_504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12976"/>
            <a:ext cx="4860032" cy="3645024"/>
          </a:xfrm>
          <a:prstGeom prst="roundRect">
            <a:avLst>
              <a:gd name="adj" fmla="val 11111"/>
            </a:avLst>
          </a:prstGeom>
          <a:ln w="190500" cap="rnd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93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Детский сад «Ак каен»</a:t>
            </a:r>
            <a:br>
              <a:rPr lang="ru-RU" dirty="0" smtClean="0"/>
            </a:br>
            <a:r>
              <a:rPr lang="ru-RU" sz="2000" dirty="0" smtClean="0"/>
              <a:t>д. Верхние Шитцы</a:t>
            </a:r>
            <a:endParaRPr lang="ru-RU" sz="20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276872"/>
            <a:ext cx="5508104" cy="4131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37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Таблица №6</a:t>
            </a:r>
            <a:endParaRPr lang="ru-RU" sz="1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4824494"/>
              </p:ext>
            </p:extLst>
          </p:nvPr>
        </p:nvGraphicFramePr>
        <p:xfrm>
          <a:off x="1475656" y="1916832"/>
          <a:ext cx="6191250" cy="36804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8745"/>
                <a:gridCol w="1280795"/>
                <a:gridCol w="1169670"/>
                <a:gridCol w="108204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Показатели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2012 год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2013 год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отклонение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Кол –во воспитанников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12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13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+1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Кол- во детодней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2322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3519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+1197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Кол –во воспитателей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Бюджет 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1381000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1501000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+120000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Внебюджетные доходы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81700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164000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+82300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Кружки 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1(англ.)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2(театр, юл йөрү)+1(англ.)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+2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Кол-во учеников, занимающихся в системе дополнительного образования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 </a:t>
                      </a:r>
                      <a:endParaRPr lang="ru-RU" sz="14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12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13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 </a:t>
                      </a:r>
                      <a:endParaRPr lang="ru-RU" sz="14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+1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Средняя зарплата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9190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12566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+3376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затраты учреждения на 1го воспитанника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7743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8763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+1020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688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2" name="Picture 2" descr="E:\DCIM\100PHOTO\SAM_52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3" name="Picture 3" descr="E:\DCIM\100PHOTO\SAM_52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5696" y="620688"/>
            <a:ext cx="56156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Нижнешитцинский СДК 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91391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Таблица №7</a:t>
            </a:r>
            <a:endParaRPr lang="ru-RU" sz="1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0197249"/>
              </p:ext>
            </p:extLst>
          </p:nvPr>
        </p:nvGraphicFramePr>
        <p:xfrm>
          <a:off x="1403648" y="1196752"/>
          <a:ext cx="6191250" cy="44866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8745"/>
                <a:gridCol w="1280795"/>
                <a:gridCol w="1169670"/>
                <a:gridCol w="108204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dirty="0">
                          <a:effectLst/>
                        </a:rPr>
                        <a:t>Показатели 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dirty="0">
                          <a:effectLst/>
                        </a:rPr>
                        <a:t>2012 год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2013 год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отклонение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Кол –во проведенных мероприятий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dirty="0">
                          <a:effectLst/>
                        </a:rPr>
                        <a:t>216</a:t>
                      </a:r>
                      <a:endParaRPr lang="ru-RU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dirty="0">
                          <a:effectLst/>
                        </a:rPr>
                        <a:t>диск-160</a:t>
                      </a:r>
                      <a:endParaRPr lang="ru-RU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dirty="0">
                          <a:effectLst/>
                        </a:rPr>
                        <a:t>с дет</a:t>
                      </a:r>
                      <a:r>
                        <a:rPr lang="ru-RU" sz="1600" dirty="0">
                          <a:effectLst/>
                        </a:rPr>
                        <a:t>ь-30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мероп-26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225</a:t>
                      </a:r>
                      <a:endParaRPr lang="ru-RU" sz="16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диск-158</a:t>
                      </a:r>
                      <a:endParaRPr lang="ru-RU" sz="16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с дет</a:t>
                      </a:r>
                      <a:r>
                        <a:rPr lang="ru-RU" sz="1600">
                          <a:effectLst/>
                        </a:rPr>
                        <a:t>ь-3</a:t>
                      </a:r>
                      <a:r>
                        <a:rPr lang="tt-RU" sz="1600">
                          <a:effectLst/>
                        </a:rPr>
                        <a:t>6</a:t>
                      </a:r>
                      <a:endParaRPr lang="ru-RU" sz="16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мероп-</a:t>
                      </a:r>
                      <a:r>
                        <a:rPr lang="tt-RU" sz="1600">
                          <a:effectLst/>
                        </a:rPr>
                        <a:t>31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+9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Кол- во участников мероприятий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dirty="0">
                          <a:effectLst/>
                        </a:rPr>
                        <a:t>9810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9715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-95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Кол- во участников, принимавших участие в районных мероприятиях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dirty="0">
                          <a:effectLst/>
                        </a:rPr>
                        <a:t>63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28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-35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Кол- во лауреатов и номинантов республиканских и районных конкурсов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dirty="0">
                          <a:effectLst/>
                        </a:rPr>
                        <a:t>0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0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0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бюд</a:t>
                      </a:r>
                      <a:r>
                        <a:rPr lang="ru-RU" sz="1600">
                          <a:effectLst/>
                        </a:rPr>
                        <a:t>жет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dirty="0">
                          <a:effectLst/>
                        </a:rPr>
                        <a:t>557020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dirty="0">
                          <a:effectLst/>
                        </a:rPr>
                        <a:t>3198570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698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DCIM\100PHOTO\SAM_46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60648"/>
            <a:ext cx="4248472" cy="31863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5" name="Picture 2" descr="E:\DCIM\100PHOTO\SAM_470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852936"/>
            <a:ext cx="4748345" cy="35612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59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DCIM\100PHOTO\SAM_50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84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t-RU" sz="4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Бер яшьлектә, бер картлыкта</a:t>
            </a:r>
            <a:endParaRPr lang="ru-RU" sz="4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E:\DCIM\100PHOTO\SAM_47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60748"/>
            <a:ext cx="6912769" cy="51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3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ser\AppData\Local\Microsoft\Windows\Temporary Internet Files\Content.Outlook\OG2DFF28\DSC018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26328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Верхнешитцинский СДК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96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4800" b="0" i="1" u="sng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ПОВЕСТКА ДНЯ</a:t>
            </a:r>
          </a:p>
        </p:txBody>
      </p:sp>
      <p:sp>
        <p:nvSpPr>
          <p:cNvPr id="21606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84213" y="1773238"/>
            <a:ext cx="8007350" cy="4191000"/>
          </a:xfrm>
        </p:spPr>
        <p:txBody>
          <a:bodyPr>
            <a:normAutofit/>
          </a:bodyPr>
          <a:lstStyle/>
          <a:p>
            <a:pPr marL="457200" lvl="0" indent="-457200">
              <a:buAutoNum type="arabicPeriod"/>
            </a:pPr>
            <a:r>
              <a:rPr lang="ru-RU" sz="2400" b="1" i="1" dirty="0" smtClean="0"/>
              <a:t>Отчет</a:t>
            </a:r>
            <a:r>
              <a:rPr lang="ru-RU" sz="2400" b="1" i="1" dirty="0"/>
              <a:t>  ОМС Нижнешитцинского сельского поселения о проделанной работе в 2013 году</a:t>
            </a:r>
            <a:r>
              <a:rPr lang="ru-RU" sz="2400" b="1" i="1" dirty="0" smtClean="0"/>
              <a:t>.</a:t>
            </a:r>
          </a:p>
          <a:p>
            <a:pPr marL="0" lvl="0" indent="0">
              <a:buNone/>
            </a:pPr>
            <a:r>
              <a:rPr lang="ru-RU" sz="1600" b="1" i="1" dirty="0" smtClean="0"/>
              <a:t>Докладчик: Давлетгараева Кадрия Зиганшовна –глава Нижнешитцинского СП</a:t>
            </a:r>
            <a:endParaRPr lang="ru-RU" sz="1600" b="1" i="1" dirty="0"/>
          </a:p>
          <a:p>
            <a:pPr marL="0" lvl="0" indent="0">
              <a:buNone/>
            </a:pPr>
            <a:r>
              <a:rPr lang="ru-RU" sz="2400" b="1" i="1" dirty="0" smtClean="0"/>
              <a:t>2.    Ответы </a:t>
            </a:r>
            <a:r>
              <a:rPr lang="ru-RU" sz="2400" b="1" i="1" dirty="0"/>
              <a:t>на вопросы граждан, заданные на прошлогоднем сходе.</a:t>
            </a:r>
          </a:p>
          <a:p>
            <a:pPr marL="0" lvl="0" indent="0">
              <a:buNone/>
            </a:pPr>
            <a:r>
              <a:rPr lang="ru-RU" sz="2400" b="1" i="1" dirty="0" smtClean="0"/>
              <a:t>3.    Выступление </a:t>
            </a:r>
            <a:r>
              <a:rPr lang="ru-RU" sz="2400" b="1" i="1" dirty="0"/>
              <a:t>участкового инспектора полиции Бадертдинова </a:t>
            </a:r>
            <a:r>
              <a:rPr lang="ru-RU" sz="2400" b="1" i="1" dirty="0" err="1" smtClean="0"/>
              <a:t>Ильсура</a:t>
            </a:r>
            <a:r>
              <a:rPr lang="ru-RU" sz="2400" b="1" i="1" dirty="0"/>
              <a:t> </a:t>
            </a:r>
            <a:r>
              <a:rPr lang="ru-RU" sz="2400" b="1" i="1" dirty="0" err="1" smtClean="0"/>
              <a:t>Мухаметтиновича</a:t>
            </a:r>
            <a:endParaRPr lang="ru-RU" sz="2400" b="1" i="1" dirty="0"/>
          </a:p>
          <a:p>
            <a:pPr marL="0" lvl="0" indent="0">
              <a:buNone/>
            </a:pPr>
            <a:r>
              <a:rPr lang="ru-RU" sz="2400" b="1" i="1" dirty="0" smtClean="0"/>
              <a:t>4.   Выступление </a:t>
            </a:r>
            <a:r>
              <a:rPr lang="ru-RU" sz="2400" b="1" i="1" dirty="0"/>
              <a:t>главы Сабинского муниципального района  Минниханова Раиса </a:t>
            </a:r>
            <a:r>
              <a:rPr lang="ru-RU" sz="2400" b="1" i="1" dirty="0" smtClean="0"/>
              <a:t>Нургалиевича.</a:t>
            </a:r>
          </a:p>
          <a:p>
            <a:pPr marL="0" lvl="0" indent="0">
              <a:buNone/>
            </a:pPr>
            <a:r>
              <a:rPr lang="ru-RU" sz="2400" b="1" i="1" dirty="0" smtClean="0"/>
              <a:t>5.  Вопросы </a:t>
            </a:r>
            <a:r>
              <a:rPr lang="ru-RU" sz="2400" b="1" i="1" dirty="0"/>
              <a:t>и предложения граждан.</a:t>
            </a:r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1403350" y="2133600"/>
            <a:ext cx="1079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dirty="0" smtClean="0">
                <a:solidFill>
                  <a:srgbClr val="000000"/>
                </a:solidFill>
              </a:rPr>
              <a:t>1. 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54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Таблица №8</a:t>
            </a:r>
            <a:endParaRPr lang="ru-RU" sz="180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5284487"/>
              </p:ext>
            </p:extLst>
          </p:nvPr>
        </p:nvGraphicFramePr>
        <p:xfrm>
          <a:off x="1403648" y="1700808"/>
          <a:ext cx="6191250" cy="44866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8745"/>
                <a:gridCol w="1280795"/>
                <a:gridCol w="1169670"/>
                <a:gridCol w="108204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dirty="0">
                          <a:effectLst/>
                        </a:rPr>
                        <a:t>Показатели 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2012 год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2013 год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отклонение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dirty="0">
                          <a:effectLst/>
                        </a:rPr>
                        <a:t>Кол –во проведенных мероприятий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dirty="0">
                          <a:effectLst/>
                        </a:rPr>
                        <a:t>155</a:t>
                      </a:r>
                      <a:endParaRPr lang="ru-RU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dirty="0">
                          <a:effectLst/>
                        </a:rPr>
                        <a:t>диск-105</a:t>
                      </a:r>
                      <a:endParaRPr lang="ru-RU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dirty="0">
                          <a:effectLst/>
                        </a:rPr>
                        <a:t>с дет</a:t>
                      </a:r>
                      <a:r>
                        <a:rPr lang="ru-RU" sz="1600" dirty="0">
                          <a:effectLst/>
                        </a:rPr>
                        <a:t>ь-</a:t>
                      </a:r>
                      <a:r>
                        <a:rPr lang="tt-RU" sz="1600" dirty="0">
                          <a:effectLst/>
                        </a:rPr>
                        <a:t>26</a:t>
                      </a:r>
                      <a:endParaRPr lang="ru-RU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мероп-2</a:t>
                      </a:r>
                      <a:r>
                        <a:rPr lang="tt-RU" sz="1600" dirty="0">
                          <a:effectLst/>
                        </a:rPr>
                        <a:t>4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176</a:t>
                      </a:r>
                      <a:endParaRPr lang="ru-RU" sz="16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диск-108</a:t>
                      </a:r>
                      <a:endParaRPr lang="ru-RU" sz="16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с дет</a:t>
                      </a:r>
                      <a:r>
                        <a:rPr lang="ru-RU" sz="1600">
                          <a:effectLst/>
                        </a:rPr>
                        <a:t>ь-3</a:t>
                      </a:r>
                      <a:r>
                        <a:rPr lang="tt-RU" sz="1600">
                          <a:effectLst/>
                        </a:rPr>
                        <a:t>7</a:t>
                      </a:r>
                      <a:endParaRPr lang="ru-RU" sz="16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мероп-</a:t>
                      </a:r>
                      <a:r>
                        <a:rPr lang="tt-RU" sz="1600">
                          <a:effectLst/>
                        </a:rPr>
                        <a:t>31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+21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Кол- во участников мероприятий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dirty="0">
                          <a:effectLst/>
                        </a:rPr>
                        <a:t>7754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7685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-69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Кол- во участников, принимавших участие в районных мероприятиях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dirty="0">
                          <a:effectLst/>
                        </a:rPr>
                        <a:t>72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79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+7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Кол- во лауреатов и номинантов республиканских и районных конкурсов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dirty="0">
                          <a:effectLst/>
                        </a:rPr>
                        <a:t>20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dirty="0">
                          <a:effectLst/>
                        </a:rPr>
                        <a:t>14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dirty="0">
                          <a:effectLst/>
                        </a:rPr>
                        <a:t>-6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бюджет 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446490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900330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962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15816" y="827420"/>
            <a:ext cx="1934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Елышевский СК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29950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Таблица №9</a:t>
            </a:r>
            <a:endParaRPr lang="ru-RU" sz="1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8109431"/>
              </p:ext>
            </p:extLst>
          </p:nvPr>
        </p:nvGraphicFramePr>
        <p:xfrm>
          <a:off x="1619672" y="1196752"/>
          <a:ext cx="6191250" cy="39258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8745"/>
                <a:gridCol w="1280795"/>
                <a:gridCol w="1169670"/>
                <a:gridCol w="108204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dirty="0">
                          <a:effectLst/>
                        </a:rPr>
                        <a:t>Показатели 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dirty="0">
                          <a:effectLst/>
                        </a:rPr>
                        <a:t>2012 год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2013 год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отклонение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Кол –во проведенных мероприятий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dirty="0">
                          <a:effectLst/>
                        </a:rPr>
                        <a:t>114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dirty="0">
                          <a:effectLst/>
                        </a:rPr>
                        <a:t>116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dirty="0">
                          <a:effectLst/>
                        </a:rPr>
                        <a:t>+2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Кол- во участников мероприятий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3113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3192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dirty="0">
                          <a:effectLst/>
                        </a:rPr>
                        <a:t>+79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Кол- во участников, принимавших участие в районных мероприятиях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25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25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dirty="0">
                          <a:effectLst/>
                        </a:rPr>
                        <a:t>0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Кол- во лауреатов и номинантов республиканских и районных конкурсов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 </a:t>
                      </a:r>
                      <a:endParaRPr lang="ru-RU" sz="16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-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 </a:t>
                      </a:r>
                      <a:endParaRPr lang="ru-RU" sz="16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-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dirty="0">
                          <a:effectLst/>
                        </a:rPr>
                        <a:t>0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бюджет 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27870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214100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446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Верхнешитцинская сельская библиотека</a:t>
            </a:r>
            <a:br>
              <a:rPr lang="ru-RU" sz="3200" dirty="0" smtClean="0"/>
            </a:br>
            <a:r>
              <a:rPr lang="ru-RU" sz="1800" dirty="0" smtClean="0"/>
              <a:t>Таблица №10</a:t>
            </a:r>
            <a:endParaRPr lang="ru-RU" sz="32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1592556"/>
              </p:ext>
            </p:extLst>
          </p:nvPr>
        </p:nvGraphicFramePr>
        <p:xfrm>
          <a:off x="1443785" y="2132856"/>
          <a:ext cx="6191250" cy="33649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8745"/>
                <a:gridCol w="1280795"/>
                <a:gridCol w="1169670"/>
                <a:gridCol w="108204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dirty="0">
                          <a:effectLst/>
                        </a:rPr>
                        <a:t>Показатели 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2012 год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2013 год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отклонение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Кол –во проведенных мероприятий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43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45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dirty="0">
                          <a:effectLst/>
                        </a:rPr>
                        <a:t>+2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Кол- во участников мероприятий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1965 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1977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+12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бюджет 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190000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207000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+17000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в том числе на проведение мероприятий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2300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3000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+700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на содержание библиотеки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168619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169000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+381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Внебюджетные доходы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1100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1100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0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Средняя зарплата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9600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13636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dirty="0">
                          <a:effectLst/>
                        </a:rPr>
                        <a:t>+4036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476375" y="29162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90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/>
              <a:t>ИНФОРМАЦИЯ </a:t>
            </a:r>
            <a:r>
              <a:rPr lang="ru-RU" sz="2000" b="1" dirty="0" smtClean="0"/>
              <a:t>о физических объемах потребленной электроэнергии</a:t>
            </a:r>
            <a:br>
              <a:rPr lang="ru-RU" sz="2000" b="1" dirty="0" smtClean="0"/>
            </a:br>
            <a:r>
              <a:rPr lang="ru-RU" sz="1800" dirty="0" smtClean="0"/>
              <a:t>Таблица №11</a:t>
            </a:r>
            <a:endParaRPr lang="ru-RU" sz="1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916094" y="1589964"/>
          <a:ext cx="7311811" cy="45384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9567"/>
                <a:gridCol w="1403312"/>
                <a:gridCol w="758390"/>
                <a:gridCol w="974908"/>
                <a:gridCol w="1354682"/>
                <a:gridCol w="1042063"/>
                <a:gridCol w="1458889"/>
              </a:tblGrid>
              <a:tr h="10762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Площадь (кв.м.)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Расход за 201</a:t>
                      </a:r>
                      <a:r>
                        <a:rPr lang="tt-RU" sz="1100">
                          <a:effectLst/>
                        </a:rPr>
                        <a:t>2</a:t>
                      </a:r>
                      <a:r>
                        <a:rPr lang="ru-RU" sz="1100">
                          <a:effectLst/>
                        </a:rPr>
                        <a:t> год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Расход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201</a:t>
                      </a:r>
                      <a:r>
                        <a:rPr lang="tt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 т.ч на 1 кв.м. (стр.5:стр.3)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экономия +; перерасход 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</a:tr>
              <a:tr h="1916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</a:tr>
              <a:tr h="1916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Елыш клубы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69,5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17066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16911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243,32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+155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</a:tr>
              <a:tr h="1916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Т.Шытсу клубы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276,7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1261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</a:tr>
              <a:tr h="1916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Ю.Шытсу клубы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441,6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2145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1618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3,66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+555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</a:tr>
              <a:tr h="3832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Авыл җирлеге админ.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48,9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2664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2574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52,63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+90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</a:tr>
              <a:tr h="1916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5    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Урта мәктәп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1986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47169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42020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21,16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+5149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</a:tr>
              <a:tr h="3832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Елыш башлангыч мәктәбе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59,5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9147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9147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153,73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</a:tr>
              <a:tr h="5749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 Ю. Шытсу башлангыч 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мәктәбе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161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2942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3305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20,52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-363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</a:tr>
              <a:tr h="3832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Ю. Шытсу балалар бакчасы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323,9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7259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6632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20,47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+627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</a:tr>
              <a:tr h="3832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Т.Шытсу балалар бакчасы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100,56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2439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1995,5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19,84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+443,5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</a:tr>
              <a:tr h="3832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Ю.Шытсу китапханәсе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48,1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233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176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3,66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 dirty="0">
                          <a:effectLst/>
                        </a:rPr>
                        <a:t>+57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359" marR="1735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646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ИНФОРМАЦИЯ </a:t>
            </a:r>
            <a:r>
              <a:rPr lang="ru-RU" sz="1800" dirty="0" smtClean="0"/>
              <a:t>о физических объемах потребленного газа</a:t>
            </a:r>
            <a:br>
              <a:rPr lang="ru-RU" sz="1800" dirty="0" smtClean="0"/>
            </a:br>
            <a:r>
              <a:rPr lang="ru-RU" sz="1800" dirty="0" smtClean="0"/>
              <a:t>Таблица №12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7555119"/>
              </p:ext>
            </p:extLst>
          </p:nvPr>
        </p:nvGraphicFramePr>
        <p:xfrm>
          <a:off x="1196340" y="2060848"/>
          <a:ext cx="6751320" cy="38804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8818"/>
                <a:gridCol w="1980641"/>
                <a:gridCol w="900176"/>
                <a:gridCol w="1170610"/>
                <a:gridCol w="900811"/>
                <a:gridCol w="1350264"/>
              </a:tblGrid>
              <a:tr h="9361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Площадь (</a:t>
                      </a:r>
                      <a:r>
                        <a:rPr lang="ru-RU" sz="1400" dirty="0" err="1">
                          <a:effectLst/>
                        </a:rPr>
                        <a:t>кв.м</a:t>
                      </a:r>
                      <a:r>
                        <a:rPr lang="ru-RU" sz="1400" dirty="0">
                          <a:effectLst/>
                        </a:rPr>
                        <a:t>.)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Расход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201</a:t>
                      </a:r>
                      <a:r>
                        <a:rPr lang="tt-RU" sz="1400" dirty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Расход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201</a:t>
                      </a:r>
                      <a:r>
                        <a:rPr lang="tt-RU" sz="1400" dirty="0">
                          <a:effectLst/>
                        </a:rPr>
                        <a:t>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 </a:t>
                      </a:r>
                      <a:r>
                        <a:rPr lang="ru-RU" sz="1400" dirty="0" err="1">
                          <a:effectLst/>
                        </a:rPr>
                        <a:t>т.ч</a:t>
                      </a:r>
                      <a:r>
                        <a:rPr lang="ru-RU" sz="1400" dirty="0">
                          <a:effectLst/>
                        </a:rPr>
                        <a:t> на 1 </a:t>
                      </a:r>
                      <a:r>
                        <a:rPr lang="ru-RU" sz="1400" dirty="0" err="1">
                          <a:effectLst/>
                        </a:rPr>
                        <a:t>кв.м</a:t>
                      </a:r>
                      <a:r>
                        <a:rPr lang="ru-RU" sz="1400" dirty="0">
                          <a:effectLst/>
                        </a:rPr>
                        <a:t>. (стр.6:стр.3)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1460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6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1460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Т.Шытсу клубы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276,7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18709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-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-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1460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Ю.Шытсу клубы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431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11511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7801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18,1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1460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Авыл җирлеге админ.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48,9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1196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-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-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1460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Урта мәктәп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1986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55361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45550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22,93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1460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Ю. Шытсу башлангыч</a:t>
                      </a:r>
                      <a:endParaRPr lang="ru-RU" sz="14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мәктәбе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161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43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00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2728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18,1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1460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Ю. Шытсу балалар бакчасы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321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10611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5865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18,1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1460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Т.Шытсу балалар бакчасы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100,56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2863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2306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22,93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1460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Ю.Шытсу китапханәсе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48,1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1285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871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18,1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196975" y="21161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32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Информация </a:t>
            </a:r>
            <a:r>
              <a:rPr lang="ru-RU" sz="2000" dirty="0" smtClean="0"/>
              <a:t>о потреблении воды</a:t>
            </a:r>
            <a:br>
              <a:rPr lang="ru-RU" sz="2000" dirty="0" smtClean="0"/>
            </a:br>
            <a:r>
              <a:rPr lang="ru-RU" sz="2000" dirty="0" smtClean="0"/>
              <a:t>Таблица №13                     в </a:t>
            </a:r>
            <a:r>
              <a:rPr lang="ru-RU" sz="2000" dirty="0" err="1" smtClean="0"/>
              <a:t>куб.м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9012651"/>
              </p:ext>
            </p:extLst>
          </p:nvPr>
        </p:nvGraphicFramePr>
        <p:xfrm>
          <a:off x="1703070" y="2115534"/>
          <a:ext cx="5737859" cy="39159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49709"/>
                <a:gridCol w="1601263"/>
                <a:gridCol w="1486887"/>
              </a:tblGrid>
              <a:tr h="9715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учреждения                                        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Расход за 201</a:t>
                      </a:r>
                      <a:r>
                        <a:rPr lang="tt-RU" sz="1400" dirty="0">
                          <a:effectLst/>
                        </a:rPr>
                        <a:t>2</a:t>
                      </a:r>
                      <a:r>
                        <a:rPr lang="ru-RU" sz="1400" dirty="0">
                          <a:effectLst/>
                        </a:rPr>
                        <a:t> год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Расход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201</a:t>
                      </a:r>
                      <a:r>
                        <a:rPr lang="tt-RU" sz="1400" dirty="0">
                          <a:effectLst/>
                        </a:rPr>
                        <a:t>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1479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                                                                               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1555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Т.Шытсу ФАП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1555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Ю.Шытсу ФАП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4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1555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Елыш ФАП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1555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Ю.Шытсу мәктәп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35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11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1555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Т.Шытсу мәктәп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524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264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1555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Ю.Шытсу детсад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61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1555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Т.Шытсу детсад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25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12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1555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Ю.Шытсу клуб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45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29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1555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Елыш клуб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1555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Елыш мәктәп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14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1555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Т.Шытсу клуб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14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38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03388" y="21161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96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Информация </a:t>
            </a:r>
            <a:r>
              <a:rPr lang="ru-RU" sz="1800" dirty="0" smtClean="0"/>
              <a:t>о потреблении электроэнергии на освещение улиц</a:t>
            </a:r>
            <a:br>
              <a:rPr lang="ru-RU" sz="1800" dirty="0" smtClean="0"/>
            </a:br>
            <a:r>
              <a:rPr lang="ru-RU" sz="1800" dirty="0" smtClean="0"/>
              <a:t>Таблица №14</a:t>
            </a:r>
            <a:endParaRPr lang="ru-RU" sz="1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0842643"/>
              </p:ext>
            </p:extLst>
          </p:nvPr>
        </p:nvGraphicFramePr>
        <p:xfrm>
          <a:off x="179512" y="2565400"/>
          <a:ext cx="8220459" cy="34645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2099"/>
                <a:gridCol w="652447"/>
                <a:gridCol w="1784501"/>
                <a:gridCol w="1783357"/>
                <a:gridCol w="972948"/>
                <a:gridCol w="1356404"/>
                <a:gridCol w="42645"/>
                <a:gridCol w="586058"/>
              </a:tblGrid>
              <a:tr h="12956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Наименование  населенного пункта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245" marR="17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Кол-во светильников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245" marR="17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Потребление за 2012 год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245" marR="17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Потребление за 2013 год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245" marR="17245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 в </a:t>
                      </a:r>
                      <a:r>
                        <a:rPr lang="ru-RU" sz="1400" dirty="0" err="1">
                          <a:effectLst/>
                        </a:rPr>
                        <a:t>т.ч</a:t>
                      </a:r>
                      <a:r>
                        <a:rPr lang="ru-RU" sz="1400" dirty="0">
                          <a:effectLst/>
                        </a:rPr>
                        <a:t>. в расчете на 1 </a:t>
                      </a:r>
                      <a:r>
                        <a:rPr lang="ru-RU" sz="1400" dirty="0" err="1">
                          <a:effectLst/>
                        </a:rPr>
                        <a:t>светиль</a:t>
                      </a:r>
                      <a:r>
                        <a:rPr lang="ru-RU" sz="1400" dirty="0">
                          <a:effectLst/>
                        </a:rPr>
                        <a:t>-ник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245" marR="17245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экономия (+)  ;    перерасход (-)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245" marR="1724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Справочно: на 1 светильник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245" marR="17245" marT="0" marB="0"/>
                </a:tc>
              </a:tr>
              <a:tr h="1252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245" marR="17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245" marR="17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квт.ч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245" marR="17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квт.ч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245" marR="17245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квт.ч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245" marR="17245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245" marR="1724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95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245" marR="17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245" marR="17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245" marR="17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245" marR="17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245" marR="17245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245" marR="1724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245" marR="17245" marT="0" marB="0"/>
                </a:tc>
              </a:tr>
              <a:tr h="2695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Т.Шытсу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245" marR="17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27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245" marR="17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18808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245" marR="17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19418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245" marR="17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719,18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245" marR="17245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-673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245" marR="1724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245" marR="17245" marT="0" marB="0"/>
                </a:tc>
              </a:tr>
              <a:tr h="5574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Ю.Шытсу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245" marR="17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28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245" marR="17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21479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245" marR="17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19551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245" marR="17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698,25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245" marR="17245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+1928</a:t>
                      </a:r>
                      <a:endParaRPr lang="ru-RU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245" marR="1724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245" marR="17245" marT="0" marB="0"/>
                </a:tc>
              </a:tr>
              <a:tr h="2695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Елыш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245" marR="17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245" marR="17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5617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245" marR="17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8182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245" marR="17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629,38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245" marR="17245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-2565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245" marR="1724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245" marR="17245" marT="0" marB="0"/>
                </a:tc>
              </a:tr>
              <a:tr h="5574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ВСЕГО по поселению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245" marR="17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68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245" marR="17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45904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245" marR="17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47151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245" marR="17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693,4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245" marR="17245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-1310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245" marR="1724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-19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245" marR="17245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55613" y="2565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52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Информация </a:t>
            </a:r>
            <a:r>
              <a:rPr lang="ru-RU" sz="2000" dirty="0" smtClean="0"/>
              <a:t>по оплате услуг ЖКХ</a:t>
            </a:r>
            <a:br>
              <a:rPr lang="ru-RU" sz="2000" dirty="0" smtClean="0"/>
            </a:br>
            <a:r>
              <a:rPr lang="ru-RU" sz="2000" dirty="0" smtClean="0"/>
              <a:t>Таблица №15</a:t>
            </a:r>
            <a:endParaRPr lang="ru-RU" sz="2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1713648"/>
              </p:ext>
            </p:extLst>
          </p:nvPr>
        </p:nvGraphicFramePr>
        <p:xfrm>
          <a:off x="755576" y="1988841"/>
          <a:ext cx="7153275" cy="31379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25575"/>
                <a:gridCol w="1371600"/>
                <a:gridCol w="1397000"/>
                <a:gridCol w="1536700"/>
                <a:gridCol w="1422400"/>
              </a:tblGrid>
              <a:tr h="17072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Наименование оказываемой услуги 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Остаток задолженности на начало 201</a:t>
                      </a:r>
                      <a:r>
                        <a:rPr lang="tt-RU" sz="1600" dirty="0">
                          <a:effectLst/>
                        </a:rPr>
                        <a:t>3</a:t>
                      </a:r>
                      <a:r>
                        <a:rPr lang="ru-RU" sz="1600" dirty="0">
                          <a:effectLst/>
                        </a:rPr>
                        <a:t> года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Начислено за год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Упл</a:t>
                      </a:r>
                      <a:r>
                        <a:rPr lang="tt-RU" sz="1600" dirty="0">
                          <a:effectLst/>
                        </a:rPr>
                        <a:t>а</a:t>
                      </a:r>
                      <a:r>
                        <a:rPr lang="ru-RU" sz="1600" dirty="0" err="1">
                          <a:effectLst/>
                        </a:rPr>
                        <a:t>чено</a:t>
                      </a:r>
                      <a:r>
                        <a:rPr lang="ru-RU" sz="1600" dirty="0">
                          <a:effectLst/>
                        </a:rPr>
                        <a:t> за год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Задолженность на  конец 201</a:t>
                      </a:r>
                      <a:r>
                        <a:rPr lang="tt-RU" sz="1600">
                          <a:effectLst/>
                        </a:rPr>
                        <a:t>3</a:t>
                      </a:r>
                      <a:r>
                        <a:rPr lang="ru-RU" sz="1600">
                          <a:effectLst/>
                        </a:rPr>
                        <a:t> года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Водопотребление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33209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367164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dirty="0">
                          <a:effectLst/>
                        </a:rPr>
                        <a:t>374834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dirty="0">
                          <a:effectLst/>
                        </a:rPr>
                        <a:t>25539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Вывоз мусора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21305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238544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234394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dirty="0">
                          <a:effectLst/>
                        </a:rPr>
                        <a:t>25456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Итого по поселению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54514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605708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609228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dirty="0">
                          <a:effectLst/>
                        </a:rPr>
                        <a:t>50995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535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Информация </a:t>
            </a:r>
            <a:r>
              <a:rPr lang="ru-RU" sz="1800" b="1" dirty="0"/>
              <a:t>по развитию личных подсобных хозяйств и повышению деловой активности граждан </a:t>
            </a:r>
            <a:r>
              <a:rPr lang="ru-RU" sz="1800" b="1" dirty="0" smtClean="0"/>
              <a:t>поселения</a:t>
            </a:r>
            <a:br>
              <a:rPr lang="ru-RU" sz="1800" b="1" dirty="0" smtClean="0"/>
            </a:br>
            <a:r>
              <a:rPr lang="ru-RU" sz="1800" b="1" dirty="0" smtClean="0"/>
              <a:t>Таблица №16</a:t>
            </a:r>
            <a:endParaRPr lang="ru-RU" sz="1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1781873" y="1572607"/>
          <a:ext cx="5580253" cy="45811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7179"/>
                <a:gridCol w="2041939"/>
                <a:gridCol w="904236"/>
                <a:gridCol w="1037905"/>
                <a:gridCol w="1098994"/>
              </a:tblGrid>
              <a:tr h="1505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№ п/п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Наименование 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</a:t>
                      </a:r>
                      <a:r>
                        <a:rPr lang="tt-RU" sz="800">
                          <a:effectLst/>
                        </a:rPr>
                        <a:t>12</a:t>
                      </a:r>
                      <a:r>
                        <a:rPr lang="ru-RU" sz="800">
                          <a:effectLst/>
                        </a:rPr>
                        <a:t> год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</a:t>
                      </a:r>
                      <a:r>
                        <a:rPr lang="tt-RU" sz="800">
                          <a:effectLst/>
                        </a:rPr>
                        <a:t>13</a:t>
                      </a:r>
                      <a:r>
                        <a:rPr lang="ru-RU" sz="800">
                          <a:effectLst/>
                        </a:rPr>
                        <a:t> год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Отклонение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 anchor="ctr"/>
                </a:tc>
              </a:tr>
              <a:tr h="1790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1.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Количество  голов: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</a:tr>
              <a:tr h="1790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1.1.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 anchor="ctr"/>
                </a:tc>
                <a:tc>
                  <a:txBody>
                    <a:bodyPr/>
                    <a:lstStyle/>
                    <a:p>
                      <a:pPr indent="1530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Крупно рогатого скота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3108" marR="7759" marT="775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000">
                          <a:effectLst/>
                        </a:rPr>
                        <a:t>292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000">
                          <a:effectLst/>
                        </a:rPr>
                        <a:t>291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000">
                          <a:effectLst/>
                        </a:rPr>
                        <a:t>-1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</a:tr>
              <a:tr h="1790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1.1.1.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 anchor="ctr"/>
                </a:tc>
                <a:tc>
                  <a:txBody>
                    <a:bodyPr/>
                    <a:lstStyle/>
                    <a:p>
                      <a:pPr indent="3060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 т.ч. коров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86215" marR="7759" marT="775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121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000">
                          <a:effectLst/>
                        </a:rPr>
                        <a:t>122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000">
                          <a:effectLst/>
                        </a:rPr>
                        <a:t>+1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</a:tr>
              <a:tr h="1790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1.2.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 anchor="ctr"/>
                </a:tc>
                <a:tc>
                  <a:txBody>
                    <a:bodyPr/>
                    <a:lstStyle/>
                    <a:p>
                      <a:pPr indent="1530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Овец 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3108" marR="7759" marT="775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372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000">
                          <a:effectLst/>
                        </a:rPr>
                        <a:t>359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000">
                          <a:effectLst/>
                        </a:rPr>
                        <a:t>-13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</a:tr>
              <a:tr h="1790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1.3.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 anchor="ctr"/>
                </a:tc>
                <a:tc>
                  <a:txBody>
                    <a:bodyPr/>
                    <a:lstStyle/>
                    <a:p>
                      <a:pPr indent="1530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Коз 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3108" marR="7759" marT="775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000">
                          <a:effectLst/>
                        </a:rPr>
                        <a:t>15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000">
                          <a:effectLst/>
                        </a:rPr>
                        <a:t>16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000">
                          <a:effectLst/>
                        </a:rPr>
                        <a:t>+1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</a:tr>
              <a:tr h="1790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1.4.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 anchor="ctr"/>
                </a:tc>
                <a:tc>
                  <a:txBody>
                    <a:bodyPr/>
                    <a:lstStyle/>
                    <a:p>
                      <a:pPr indent="1530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Лошадей 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3108" marR="7759" marT="775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000">
                          <a:effectLst/>
                        </a:rPr>
                        <a:t>-1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</a:tr>
              <a:tr h="1790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2.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Сданное молоко:  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</a:tr>
              <a:tr h="1790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2.1.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 anchor="ctr"/>
                </a:tc>
                <a:tc>
                  <a:txBody>
                    <a:bodyPr/>
                    <a:lstStyle/>
                    <a:p>
                      <a:pPr indent="3060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 килограммах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86215" marR="7759" marT="775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336275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000">
                          <a:effectLst/>
                        </a:rPr>
                        <a:t>371000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000">
                          <a:effectLst/>
                        </a:rPr>
                        <a:t>+34725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</a:tr>
              <a:tr h="1790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2.2.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 anchor="ctr"/>
                </a:tc>
                <a:tc>
                  <a:txBody>
                    <a:bodyPr/>
                    <a:lstStyle/>
                    <a:p>
                      <a:pPr indent="3060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в сумме (рублях)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86215" marR="7759" marT="775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3362750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000">
                          <a:effectLst/>
                        </a:rPr>
                        <a:t>5565000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000">
                          <a:effectLst/>
                        </a:rPr>
                        <a:t>+2202250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</a:tr>
              <a:tr h="423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3.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Кредиты предоставленные  на развитие ЛПХ (количество/сумма)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000">
                          <a:effectLst/>
                        </a:rPr>
                        <a:t>14/2150000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000">
                          <a:effectLst/>
                        </a:rPr>
                        <a:t>11/1855000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000">
                          <a:effectLst/>
                        </a:rPr>
                        <a:t>-3/295000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</a:tr>
              <a:tr h="1790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 том числе: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</a:tr>
              <a:tr h="1790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3.1.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 anchor="ctr"/>
                </a:tc>
                <a:tc>
                  <a:txBody>
                    <a:bodyPr/>
                    <a:lstStyle/>
                    <a:p>
                      <a:pPr indent="1530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на приобретение скота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3108" marR="7759" marT="7759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000">
                          <a:effectLst/>
                        </a:rPr>
                        <a:t>        5/500000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000">
                          <a:effectLst/>
                        </a:rPr>
                        <a:t>5/530000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</a:tr>
              <a:tr h="1790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3.2.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 anchor="ctr"/>
                </a:tc>
                <a:tc>
                  <a:txBody>
                    <a:bodyPr/>
                    <a:lstStyle/>
                    <a:p>
                      <a:pPr indent="1530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техники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3108" marR="7759" marT="775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000">
                          <a:effectLst/>
                        </a:rPr>
                        <a:t>3/700000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</a:tr>
              <a:tr h="3503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3.3.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 anchor="ctr"/>
                </a:tc>
                <a:tc>
                  <a:txBody>
                    <a:bodyPr/>
                    <a:lstStyle/>
                    <a:p>
                      <a:pPr indent="1530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на строительство жив. помещения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3108" marR="7759" marT="775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000">
                          <a:effectLst/>
                        </a:rPr>
                        <a:t>6/950000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000">
                          <a:effectLst/>
                        </a:rPr>
                        <a:t>5/995000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</a:tr>
              <a:tr h="2451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000">
                          <a:effectLst/>
                        </a:rPr>
                        <a:t>3.4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 anchor="ctr"/>
                </a:tc>
                <a:tc>
                  <a:txBody>
                    <a:bodyPr/>
                    <a:lstStyle/>
                    <a:p>
                      <a:pPr indent="1530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000">
                          <a:effectLst/>
                        </a:rPr>
                        <a:t>пчелосемей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3108" marR="7759" marT="775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000">
                          <a:effectLst/>
                        </a:rPr>
                        <a:t>2/330000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</a:tr>
              <a:tr h="2932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4.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Количество  граждан, включенных в программу самозанятости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</a:tr>
              <a:tr h="2932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5.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Количество граждан привлеченных на общественные работы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 anchor="b"/>
                </a:tc>
              </a:tr>
              <a:tr h="6207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6.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Количество граждан, получивших гранты Кабинета Министров РТ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000" dirty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59" marR="7759" marT="7759" marB="0" anchor="b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81175" y="15732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09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Демографическая ситуация</a:t>
            </a:r>
            <a:br>
              <a:rPr lang="ru-RU" dirty="0" smtClean="0"/>
            </a:br>
            <a:r>
              <a:rPr lang="ru-RU" sz="1600" dirty="0" smtClean="0"/>
              <a:t>Таблица №1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457200" y="1651611"/>
          <a:ext cx="8229601" cy="442314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228424"/>
                <a:gridCol w="746559"/>
                <a:gridCol w="960722"/>
                <a:gridCol w="661737"/>
                <a:gridCol w="661737"/>
                <a:gridCol w="661737"/>
                <a:gridCol w="661737"/>
                <a:gridCol w="661737"/>
                <a:gridCol w="661737"/>
                <a:gridCol w="661737"/>
                <a:gridCol w="661737"/>
              </a:tblGrid>
              <a:tr h="65603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Населенные пункты поселения 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Кол-во хозяйств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Кол-во населения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Рождение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Смерть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Заключение брака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Расторжение брака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02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2012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2013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2012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2013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2012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2013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2012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2013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 anchor="ctr"/>
                </a:tc>
              </a:tr>
              <a:tr h="2102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Н.Шитцы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102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323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/>
                </a:tc>
              </a:tr>
              <a:tr h="2102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В.Шитцы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103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330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/>
                </a:tc>
              </a:tr>
              <a:tr h="2102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Елышево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32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82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/>
                </a:tc>
              </a:tr>
              <a:tr h="2102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ИТОГО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237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735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/>
                </a:tc>
              </a:tr>
              <a:tr h="210296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Справочно: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 anchor="b"/>
                </a:tc>
              </a:tr>
              <a:tr h="210296">
                <a:tc gridSpan="3">
                  <a:txBody>
                    <a:bodyPr/>
                    <a:lstStyle/>
                    <a:p>
                      <a:pPr indent="3060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Общее количество граждан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747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735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8679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</a:tr>
              <a:tr h="210296">
                <a:tc gridSpan="3">
                  <a:txBody>
                    <a:bodyPr/>
                    <a:lstStyle/>
                    <a:p>
                      <a:pPr indent="3060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 том числе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8679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</a:tr>
              <a:tr h="210296">
                <a:tc gridSpan="3">
                  <a:txBody>
                    <a:bodyPr/>
                    <a:lstStyle/>
                    <a:p>
                      <a:pPr indent="3060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женщин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382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375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8679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</a:tr>
              <a:tr h="402368">
                <a:tc gridSpan="3">
                  <a:txBody>
                    <a:bodyPr/>
                    <a:lstStyle/>
                    <a:p>
                      <a:pPr indent="3060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женщин детородного возраста  от 18 до 40 лет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96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8679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</a:tr>
              <a:tr h="210296">
                <a:tc gridSpan="3">
                  <a:txBody>
                    <a:bodyPr/>
                    <a:lstStyle/>
                    <a:p>
                      <a:pPr indent="3060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мужчин 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365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360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8679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</a:tr>
              <a:tr h="210296">
                <a:tc gridSpan="3">
                  <a:txBody>
                    <a:bodyPr/>
                    <a:lstStyle/>
                    <a:p>
                      <a:pPr indent="3060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количество пенсионеров по возрасту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257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245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8679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</a:tr>
              <a:tr h="210296">
                <a:tc gridSpan="3">
                  <a:txBody>
                    <a:bodyPr/>
                    <a:lstStyle/>
                    <a:p>
                      <a:pPr indent="3060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детей 0-7 лет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46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48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8679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</a:tr>
              <a:tr h="210296">
                <a:tc gridSpan="3">
                  <a:txBody>
                    <a:bodyPr/>
                    <a:lstStyle/>
                    <a:p>
                      <a:pPr indent="3060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школьников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76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71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8679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</a:tr>
              <a:tr h="210296">
                <a:tc gridSpan="3">
                  <a:txBody>
                    <a:bodyPr/>
                    <a:lstStyle/>
                    <a:p>
                      <a:pPr indent="3060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студентов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36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27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8679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</a:tr>
              <a:tr h="210296">
                <a:tc gridSpan="3">
                  <a:txBody>
                    <a:bodyPr/>
                    <a:lstStyle/>
                    <a:p>
                      <a:pPr indent="3060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Количество безработных граждан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8679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</a:tr>
              <a:tr h="210296">
                <a:tc gridSpan="3">
                  <a:txBody>
                    <a:bodyPr/>
                    <a:lstStyle/>
                    <a:p>
                      <a:pPr indent="3060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количество инвалидов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68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100">
                          <a:effectLst/>
                        </a:rPr>
                        <a:t>69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8679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12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9112" marT="9112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940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t-RU" sz="5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Һәркемнең шөгыле бар</a:t>
            </a:r>
            <a:endParaRPr lang="ru-RU" sz="5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6660232" cy="4995174"/>
          </a:xfrm>
          <a:prstGeom prst="rect">
            <a:avLst/>
          </a:prstGeom>
          <a:ln w="1270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04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t-RU" sz="6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Каникулда күңелле ял</a:t>
            </a:r>
            <a:endParaRPr lang="ru-RU" sz="6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E:\DCIM\100PHOTO\SAM_48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28800"/>
            <a:ext cx="6228184" cy="46711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1818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t-RU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Вакытны бушка үткәрмик</a:t>
            </a:r>
            <a:endParaRPr lang="ru-RU" sz="5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E:\DCIM\100PHOTO\SAM_48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424936" cy="468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76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шахмат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53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8130" name="Picture 2" descr="E:\DCIM\100PHOTO\SAM_52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63888" y="1484784"/>
            <a:ext cx="46465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t-RU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Тизрәк, тизрәк!!!</a:t>
            </a:r>
            <a:endParaRPr lang="ru-RU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87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178" name="Picture 2" descr="E:\DCIM\100PHOTO\SAM_52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5661248"/>
            <a:ext cx="8640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sz="36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Кыш бабай белән бергә бигрәк күңелле</a:t>
            </a:r>
            <a:endParaRPr lang="ru-RU" sz="3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97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3250" name="Picture 2" descr="E:\DCIM\100PHOTO\SAM_52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1" name="Picture 3" descr="E:\DCIM\100PHOTO\SAM_52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12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E:\DCIM\100PHOTO\SAM_48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75624" y="5363924"/>
            <a:ext cx="3177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t-RU" sz="2000" b="1" dirty="0" smtClean="0"/>
              <a:t>Авыл яш</a:t>
            </a:r>
            <a:r>
              <a:rPr lang="ru-RU" sz="2000" b="1" dirty="0" err="1" smtClean="0"/>
              <a:t>ьл</a:t>
            </a:r>
            <a:r>
              <a:rPr lang="tt-RU" sz="2000" b="1" dirty="0" smtClean="0"/>
              <a:t>әре  КВН уйный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58664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E:\DCIM\100PHOTO\SAM_48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83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Рисунок 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177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9552" y="2924944"/>
            <a:ext cx="81369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t-RU" sz="7200" dirty="0" smtClean="0">
                <a:latin typeface="Times New Roman" pitchFamily="18" charset="0"/>
                <a:cs typeface="Times New Roman" pitchFamily="18" charset="0"/>
              </a:rPr>
              <a:t>Иг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ъ</a:t>
            </a:r>
            <a:r>
              <a:rPr lang="tt-RU" sz="7200" dirty="0" smtClean="0">
                <a:latin typeface="Times New Roman" pitchFamily="18" charset="0"/>
                <a:cs typeface="Times New Roman" pitchFamily="18" charset="0"/>
              </a:rPr>
              <a:t>тибарыгыз өчен зур рәхмәт</a:t>
            </a:r>
            <a:endParaRPr lang="ru-RU" sz="7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Информация </a:t>
            </a:r>
            <a:br>
              <a:rPr lang="ru-RU" dirty="0" smtClean="0"/>
            </a:br>
            <a:r>
              <a:rPr lang="ru-RU" sz="2000" dirty="0" smtClean="0"/>
              <a:t>об  исполнении бюджета поселения за 2013 год.</a:t>
            </a:r>
            <a:br>
              <a:rPr lang="ru-RU" sz="2000" dirty="0" smtClean="0"/>
            </a:br>
            <a:r>
              <a:rPr lang="ru-RU" sz="1800" dirty="0" smtClean="0"/>
              <a:t>Таблица №2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9627319"/>
              </p:ext>
            </p:extLst>
          </p:nvPr>
        </p:nvGraphicFramePr>
        <p:xfrm>
          <a:off x="457200" y="1844825"/>
          <a:ext cx="8229599" cy="41629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77922"/>
                <a:gridCol w="1416060"/>
                <a:gridCol w="1332624"/>
                <a:gridCol w="1002993"/>
              </a:tblGrid>
              <a:tr h="96255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Наименование показателей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2012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2013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92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Годовой план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исполнение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</a:tr>
              <a:tr h="1692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 Собственные доходы бюджета поселения - всего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730000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638235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638235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</a:tr>
              <a:tr h="1692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Налог на доходы физических  лиц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283000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201000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309037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</a:tr>
              <a:tr h="1692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Налог на имущество физических  лиц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67000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74000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79091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</a:tr>
              <a:tr h="1692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Земельный налог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319000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357000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326864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</a:tr>
              <a:tr h="1692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прочие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61000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6235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6235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</a:tr>
              <a:tr h="1692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</a:tr>
              <a:tr h="1692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Расходы бюджета поселения - всего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2005000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2339841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2339841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</a:tr>
              <a:tr h="3384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Общегосударственные вопросы (управление),военкомат, нац экономика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1221000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1709182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1709182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</a:tr>
              <a:tr h="1692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ЖКХ: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675000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542387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542387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</a:tr>
              <a:tr h="1692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Образование (развитие гражд. и мун. службы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8000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-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-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</a:tr>
              <a:tr h="1692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Физкультура и спорт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48000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27812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27812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</a:tr>
              <a:tr h="1692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культура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53000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60460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60460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458" marR="63458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167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/>
              <a:t>ИНФОРМАЦИЯ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1800" b="1" dirty="0" smtClean="0"/>
              <a:t>по </a:t>
            </a:r>
            <a:r>
              <a:rPr lang="ru-RU" sz="1800" b="1" dirty="0"/>
              <a:t>недоимкам в бюджет поселения на 01.01.2014 года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tt-RU" sz="1800" b="1" dirty="0"/>
              <a:t>Таблица3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0321873"/>
              </p:ext>
            </p:extLst>
          </p:nvPr>
        </p:nvGraphicFramePr>
        <p:xfrm>
          <a:off x="1907704" y="2204864"/>
          <a:ext cx="5181600" cy="30057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0197"/>
                <a:gridCol w="2703554"/>
                <a:gridCol w="1052582"/>
                <a:gridCol w="1025267"/>
              </a:tblGrid>
              <a:tr h="1533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Ф.И.О граждан, имеющих задолженность перед бюджетом поселения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налог на имущество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земельный налог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1841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Хамидуллина Марзия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628,44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1841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Шарифуллин Марат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275,34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514,52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1841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Магсумова Рашида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493,62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1841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Сайфиев Шайхелислам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730,36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1841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Гильмизянова Нурия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174,82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444,41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18415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Итого по поселению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1146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8828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981200" y="24653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83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Нижнешитцинская СОШ</a:t>
            </a:r>
            <a:br>
              <a:rPr lang="ru-RU" sz="4000" dirty="0" smtClean="0"/>
            </a:br>
            <a:r>
              <a:rPr lang="ru-RU" sz="1800" dirty="0" smtClean="0"/>
              <a:t>Таблица №4</a:t>
            </a:r>
            <a:endParaRPr lang="ru-RU" sz="4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0030529"/>
              </p:ext>
            </p:extLst>
          </p:nvPr>
        </p:nvGraphicFramePr>
        <p:xfrm>
          <a:off x="1476375" y="1916832"/>
          <a:ext cx="6191250" cy="39258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8745"/>
                <a:gridCol w="1280795"/>
                <a:gridCol w="1169670"/>
                <a:gridCol w="1082040"/>
              </a:tblGrid>
              <a:tr h="662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Показатели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2012 год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2013 год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отклонение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Кол –во обучающихся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69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 71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+2 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Кол- во преподавателей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19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 22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 +3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Потребность в преподавателях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 0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 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Бюджет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7248000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 11137560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 +3889560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Внебюджетные доходы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216000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 189000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 -27000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Кружки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 5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 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Кол-во учеников, занимающихся в системе дополнительного образования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69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 67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 -2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Кол-во призеров олимпиад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10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 8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 -2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Кол-во приемных семей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0 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 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Кол-во опекунов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 0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 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Средняя зарплата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19002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 20094,25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 +1092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затраты учреждения на 1го ученика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105000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 153023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 +48023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476375" y="2286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45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 smtClean="0"/>
              <a:t>             </a:t>
            </a:r>
            <a:r>
              <a:rPr lang="ru-RU" sz="2000" dirty="0" err="1" smtClean="0"/>
              <a:t>М</a:t>
            </a:r>
            <a:r>
              <a:rPr lang="ru-RU" sz="2000" b="1" dirty="0" err="1" smtClean="0"/>
              <a:t>әктәптә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бәйрәм</a:t>
            </a:r>
            <a:r>
              <a:rPr lang="ru-RU" sz="2000" b="1" dirty="0" smtClean="0"/>
              <a:t>  </a:t>
            </a:r>
            <a:r>
              <a:rPr lang="ru-RU" sz="2000" b="1" dirty="0" err="1" smtClean="0"/>
              <a:t>чаралары</a:t>
            </a:r>
            <a:endParaRPr lang="ru-RU" sz="2000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44075" cy="3933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66982"/>
            <a:ext cx="4788024" cy="3591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545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5364088" cy="40813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332656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t-RU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005931"/>
            <a:ext cx="5715000" cy="38520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8913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t-RU" sz="4000" b="1" dirty="0" smtClean="0">
                <a:latin typeface="Times New Roman" pitchFamily="18" charset="0"/>
                <a:cs typeface="Times New Roman" pitchFamily="18" charset="0"/>
              </a:rPr>
              <a:t>Детский сад “Ромашка”</a:t>
            </a:r>
            <a:br>
              <a:rPr lang="tt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tt-RU" sz="2000" b="1" dirty="0" smtClean="0">
                <a:latin typeface="Times New Roman" pitchFamily="18" charset="0"/>
                <a:cs typeface="Times New Roman" pitchFamily="18" charset="0"/>
              </a:rPr>
              <a:t>с. Нижние Шитцы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206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552</TotalTime>
  <Words>1354</Words>
  <Application>Microsoft Office PowerPoint</Application>
  <PresentationFormat>Экран (4:3)</PresentationFormat>
  <Paragraphs>891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3" baseType="lpstr">
      <vt:lpstr>Arial</vt:lpstr>
      <vt:lpstr>Calibri</vt:lpstr>
      <vt:lpstr>Times New Roman</vt:lpstr>
      <vt:lpstr>Тема Office</vt:lpstr>
      <vt:lpstr>Презентация PowerPoint</vt:lpstr>
      <vt:lpstr>ПОВЕСТКА ДНЯ</vt:lpstr>
      <vt:lpstr>Демографическая ситуация Таблица №1</vt:lpstr>
      <vt:lpstr>Информация  об  исполнении бюджета поселения за 2013 год. Таблица №2</vt:lpstr>
      <vt:lpstr>ИНФОРМАЦИЯ  по недоимкам в бюджет поселения на 01.01.2014 года Таблица3 </vt:lpstr>
      <vt:lpstr>Нижнешитцинская СОШ Таблица №4</vt:lpstr>
      <vt:lpstr>             Мәктәптә бәйрәм  чаралары</vt:lpstr>
      <vt:lpstr>Презентация PowerPoint</vt:lpstr>
      <vt:lpstr>Детский сад “Ромашка” с. Нижние Шитцы </vt:lpstr>
      <vt:lpstr>Таблица №5</vt:lpstr>
      <vt:lpstr>Презентация PowerPoint</vt:lpstr>
      <vt:lpstr>Детский сад «Ак каен» д. Верхние Шитцы</vt:lpstr>
      <vt:lpstr>Таблица №6</vt:lpstr>
      <vt:lpstr>Презентация PowerPoint</vt:lpstr>
      <vt:lpstr>Таблица №7</vt:lpstr>
      <vt:lpstr>Презентация PowerPoint</vt:lpstr>
      <vt:lpstr>Презентация PowerPoint</vt:lpstr>
      <vt:lpstr>Бер яшьлектә, бер картлыкта</vt:lpstr>
      <vt:lpstr>Презентация PowerPoint</vt:lpstr>
      <vt:lpstr>Таблица №8</vt:lpstr>
      <vt:lpstr>Презентация PowerPoint</vt:lpstr>
      <vt:lpstr>Таблица №9</vt:lpstr>
      <vt:lpstr>Верхнешитцинская сельская библиотека Таблица №10</vt:lpstr>
      <vt:lpstr>ИНФОРМАЦИЯ о физических объемах потребленной электроэнергии Таблица №11</vt:lpstr>
      <vt:lpstr>ИНФОРМАЦИЯ о физических объемах потребленного газа Таблица №12</vt:lpstr>
      <vt:lpstr>Информация о потреблении воды Таблица №13                     в куб.м.</vt:lpstr>
      <vt:lpstr>Информация о потреблении электроэнергии на освещение улиц Таблица №14</vt:lpstr>
      <vt:lpstr>Информация по оплате услуг ЖКХ Таблица №15</vt:lpstr>
      <vt:lpstr>Информация по развитию личных подсобных хозяйств и повышению деловой активности граждан поселения Таблица №16</vt:lpstr>
      <vt:lpstr>Һәркемнең шөгыле бар</vt:lpstr>
      <vt:lpstr>Каникулда күңелле ял</vt:lpstr>
      <vt:lpstr>Вакытны бушка үткәрмик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Венера Вилданова</cp:lastModifiedBy>
  <cp:revision>95</cp:revision>
  <dcterms:created xsi:type="dcterms:W3CDTF">2014-01-23T10:45:01Z</dcterms:created>
  <dcterms:modified xsi:type="dcterms:W3CDTF">2014-01-31T11:32:30Z</dcterms:modified>
</cp:coreProperties>
</file>